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2"/>
  </p:notesMasterIdLst>
  <p:sldIdLst>
    <p:sldId id="282" r:id="rId6"/>
    <p:sldId id="277" r:id="rId7"/>
    <p:sldId id="257" r:id="rId8"/>
    <p:sldId id="259" r:id="rId9"/>
    <p:sldId id="266" r:id="rId10"/>
    <p:sldId id="268" r:id="rId11"/>
    <p:sldId id="269" r:id="rId12"/>
    <p:sldId id="267" r:id="rId13"/>
    <p:sldId id="270" r:id="rId14"/>
    <p:sldId id="271" r:id="rId15"/>
    <p:sldId id="272" r:id="rId16"/>
    <p:sldId id="273" r:id="rId17"/>
    <p:sldId id="278" r:id="rId18"/>
    <p:sldId id="279" r:id="rId19"/>
    <p:sldId id="280" r:id="rId20"/>
    <p:sldId id="281" r:id="rId21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81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8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AF5BA-6882-4BB2-8423-211A6EF8D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949ADE-56BA-49E0-843B-8C1A4190E812}">
      <dgm:prSet/>
      <dgm:spPr/>
      <dgm:t>
        <a:bodyPr/>
        <a:lstStyle/>
        <a:p>
          <a:pPr algn="ctr" rtl="0"/>
          <a:r>
            <a:rPr lang="en-US" u="sng" dirty="0" smtClean="0"/>
            <a:t>1:1 Match</a:t>
          </a:r>
          <a:endParaRPr lang="en-IN" u="sng" dirty="0"/>
        </a:p>
      </dgm:t>
    </dgm:pt>
    <dgm:pt modelId="{5504267B-A436-4624-AC8B-2930CCB0016B}" type="parTrans" cxnId="{DE41D4D5-C054-427C-855B-6DF3CCE74831}">
      <dgm:prSet/>
      <dgm:spPr/>
      <dgm:t>
        <a:bodyPr/>
        <a:lstStyle/>
        <a:p>
          <a:pPr algn="ctr"/>
          <a:endParaRPr lang="en-US"/>
        </a:p>
      </dgm:t>
    </dgm:pt>
    <dgm:pt modelId="{1134573E-07C2-42D5-9B1E-3628A9241E1B}" type="sibTrans" cxnId="{DE41D4D5-C054-427C-855B-6DF3CCE74831}">
      <dgm:prSet/>
      <dgm:spPr/>
      <dgm:t>
        <a:bodyPr/>
        <a:lstStyle/>
        <a:p>
          <a:pPr algn="ctr"/>
          <a:endParaRPr lang="en-US"/>
        </a:p>
      </dgm:t>
    </dgm:pt>
    <dgm:pt modelId="{0C33F276-75BA-4BBC-A485-5F19A2BCFBAC}" type="pres">
      <dgm:prSet presAssocID="{411AF5BA-6882-4BB2-8423-211A6EF8D3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13129-750C-4DB1-9F08-0A068CA3A9E1}" type="pres">
      <dgm:prSet presAssocID="{E2949ADE-56BA-49E0-843B-8C1A4190E8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4CED3-DAAD-4771-A548-8AB640A280DF}" type="presOf" srcId="{E2949ADE-56BA-49E0-843B-8C1A4190E812}" destId="{ABE13129-750C-4DB1-9F08-0A068CA3A9E1}" srcOrd="0" destOrd="0" presId="urn:microsoft.com/office/officeart/2005/8/layout/vList2"/>
    <dgm:cxn modelId="{6833D122-E618-465E-80EA-87C154696FE2}" type="presOf" srcId="{411AF5BA-6882-4BB2-8423-211A6EF8D39D}" destId="{0C33F276-75BA-4BBC-A485-5F19A2BCFBAC}" srcOrd="0" destOrd="0" presId="urn:microsoft.com/office/officeart/2005/8/layout/vList2"/>
    <dgm:cxn modelId="{DE41D4D5-C054-427C-855B-6DF3CCE74831}" srcId="{411AF5BA-6882-4BB2-8423-211A6EF8D39D}" destId="{E2949ADE-56BA-49E0-843B-8C1A4190E812}" srcOrd="0" destOrd="0" parTransId="{5504267B-A436-4624-AC8B-2930CCB0016B}" sibTransId="{1134573E-07C2-42D5-9B1E-3628A9241E1B}"/>
    <dgm:cxn modelId="{680EE9BF-5BC9-4AEC-A92F-04E20C2FB599}" type="presParOf" srcId="{0C33F276-75BA-4BBC-A485-5F19A2BCFBAC}" destId="{ABE13129-750C-4DB1-9F08-0A068CA3A9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0205CE-022E-4F73-B5BD-7F97479B5E9C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77D6B6AB-DCFB-4AFA-8732-64BBC45089BE}">
      <dgm:prSet custT="1"/>
      <dgm:spPr/>
      <dgm:t>
        <a:bodyPr/>
        <a:lstStyle/>
        <a:p>
          <a:r>
            <a:rPr lang="en-IN" sz="2400" b="1" dirty="0" smtClean="0">
              <a:latin typeface="+mj-lt"/>
            </a:rPr>
            <a:t>Wipe Finger with Wet Cloth/Sponge,  if dry</a:t>
          </a:r>
        </a:p>
        <a:p>
          <a:r>
            <a:rPr lang="en-US" sz="2400" b="1" dirty="0" smtClean="0">
              <a:latin typeface="+mj-lt"/>
            </a:rPr>
            <a:t>(</a:t>
          </a:r>
          <a:r>
            <a:rPr kumimoji="0" lang="en-IN" sz="2400" b="1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rPr>
            <a:t>If excessively wet, wipe dry)</a:t>
          </a:r>
          <a:endParaRPr lang="en-IN" sz="2400" b="1" dirty="0" smtClean="0">
            <a:latin typeface="+mj-lt"/>
          </a:endParaRPr>
        </a:p>
      </dgm:t>
    </dgm:pt>
    <dgm:pt modelId="{513E3146-8B71-4985-B02F-ECD7C5B2B2C1}" type="parTrans" cxnId="{C6BD6D48-628B-42F3-AEA7-E94343BA7C8F}">
      <dgm:prSet/>
      <dgm:spPr/>
      <dgm:t>
        <a:bodyPr/>
        <a:lstStyle/>
        <a:p>
          <a:endParaRPr lang="en-IN"/>
        </a:p>
      </dgm:t>
    </dgm:pt>
    <dgm:pt modelId="{1F8BC735-9B5B-4464-952B-9C5991AA1158}" type="sibTrans" cxnId="{C6BD6D48-628B-42F3-AEA7-E94343BA7C8F}">
      <dgm:prSet/>
      <dgm:spPr/>
      <dgm:t>
        <a:bodyPr/>
        <a:lstStyle/>
        <a:p>
          <a:endParaRPr lang="en-IN"/>
        </a:p>
      </dgm:t>
    </dgm:pt>
    <dgm:pt modelId="{9E5D0F14-D162-4A04-B8C2-27B418186E63}">
      <dgm:prSet custT="1"/>
      <dgm:spPr/>
      <dgm:t>
        <a:bodyPr/>
        <a:lstStyle/>
        <a:p>
          <a:r>
            <a:rPr lang="en-IN" sz="2400" b="1" dirty="0" smtClean="0">
              <a:latin typeface="+mj-lt"/>
            </a:rPr>
            <a:t>Error Code handling- Appropriate Action is required to be taken against various error codes</a:t>
          </a:r>
        </a:p>
      </dgm:t>
    </dgm:pt>
    <dgm:pt modelId="{19EA2B2F-00DC-4114-8B36-E6C54AEA7659}" type="parTrans" cxnId="{8D8E119B-D882-43E5-B0EE-DFA9198B5E93}">
      <dgm:prSet/>
      <dgm:spPr/>
      <dgm:t>
        <a:bodyPr/>
        <a:lstStyle/>
        <a:p>
          <a:endParaRPr lang="en-IN"/>
        </a:p>
      </dgm:t>
    </dgm:pt>
    <dgm:pt modelId="{7AE9CB0D-4BCB-4AE9-869D-366D65AF4191}" type="sibTrans" cxnId="{8D8E119B-D882-43E5-B0EE-DFA9198B5E93}">
      <dgm:prSet/>
      <dgm:spPr/>
      <dgm:t>
        <a:bodyPr/>
        <a:lstStyle/>
        <a:p>
          <a:endParaRPr lang="en-IN"/>
        </a:p>
      </dgm:t>
    </dgm:pt>
    <dgm:pt modelId="{AABE8659-3107-499C-8B5E-695C3C470246}">
      <dgm:prSet custT="1"/>
      <dgm:spPr/>
      <dgm:t>
        <a:bodyPr/>
        <a:lstStyle/>
        <a:p>
          <a:r>
            <a:rPr lang="en-IN" sz="2400" b="1" dirty="0" smtClean="0">
              <a:latin typeface="+mj-lt"/>
            </a:rPr>
            <a:t>Using Best Finger for Authentication and Combination of Two Fingers for Authentication (Fusion) in case Authentication fails with first finger.</a:t>
          </a:r>
        </a:p>
      </dgm:t>
    </dgm:pt>
    <dgm:pt modelId="{9760DB10-25E3-4FEE-8DF3-98F4D89C8055}" type="sibTrans" cxnId="{8BED2397-2929-436B-8910-3291F482AEF0}">
      <dgm:prSet/>
      <dgm:spPr/>
      <dgm:t>
        <a:bodyPr/>
        <a:lstStyle/>
        <a:p>
          <a:endParaRPr lang="en-IN"/>
        </a:p>
      </dgm:t>
    </dgm:pt>
    <dgm:pt modelId="{6C1A8EA8-2C13-47A7-8DF6-A6DCEBA27F13}" type="parTrans" cxnId="{8BED2397-2929-436B-8910-3291F482AEF0}">
      <dgm:prSet/>
      <dgm:spPr/>
      <dgm:t>
        <a:bodyPr/>
        <a:lstStyle/>
        <a:p>
          <a:endParaRPr lang="en-IN"/>
        </a:p>
      </dgm:t>
    </dgm:pt>
    <dgm:pt modelId="{ED7B8DE8-D2AA-4981-B72C-EA573AEB880F}">
      <dgm:prSet custT="1"/>
      <dgm:spPr/>
      <dgm:t>
        <a:bodyPr/>
        <a:lstStyle/>
        <a:p>
          <a:r>
            <a:rPr lang="en-IN" sz="2400" b="1" dirty="0" smtClean="0">
              <a:latin typeface="+mj-lt"/>
            </a:rPr>
            <a:t>Issue reporting, tracking and resolution </a:t>
          </a:r>
        </a:p>
      </dgm:t>
    </dgm:pt>
    <dgm:pt modelId="{D8269091-C2A6-4EAB-80EA-84004ABC3D15}" type="parTrans" cxnId="{A79E5733-7C57-4953-99F9-1C5019CE322E}">
      <dgm:prSet/>
      <dgm:spPr/>
      <dgm:t>
        <a:bodyPr/>
        <a:lstStyle/>
        <a:p>
          <a:endParaRPr lang="en-IN"/>
        </a:p>
      </dgm:t>
    </dgm:pt>
    <dgm:pt modelId="{05394010-7AEE-4E67-9184-3B9BF68DF14E}" type="sibTrans" cxnId="{A79E5733-7C57-4953-99F9-1C5019CE322E}">
      <dgm:prSet/>
      <dgm:spPr/>
      <dgm:t>
        <a:bodyPr/>
        <a:lstStyle/>
        <a:p>
          <a:endParaRPr lang="en-IN"/>
        </a:p>
      </dgm:t>
    </dgm:pt>
    <dgm:pt modelId="{3AD692FD-CCC8-42DB-843A-D9061B235F60}" type="pres">
      <dgm:prSet presAssocID="{7B0205CE-022E-4F73-B5BD-7F97479B5E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41DC8E-5EDE-4185-BD84-C41D7121982D}" type="pres">
      <dgm:prSet presAssocID="{77D6B6AB-DCFB-4AFA-8732-64BBC45089BE}" presName="parentText" presStyleLbl="node1" presStyleIdx="0" presStyleCnt="4" custScaleY="74352" custLinFactY="-156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52E35-FF92-4D7E-BBA0-662E105FF838}" type="pres">
      <dgm:prSet presAssocID="{1F8BC735-9B5B-4464-952B-9C5991AA1158}" presName="spacer" presStyleCnt="0"/>
      <dgm:spPr/>
      <dgm:t>
        <a:bodyPr/>
        <a:lstStyle/>
        <a:p>
          <a:endParaRPr lang="en-US"/>
        </a:p>
      </dgm:t>
    </dgm:pt>
    <dgm:pt modelId="{50997E90-96FB-4FC3-A258-D07FF1822AC4}" type="pres">
      <dgm:prSet presAssocID="{AABE8659-3107-499C-8B5E-695C3C470246}" presName="parentText" presStyleLbl="node1" presStyleIdx="1" presStyleCnt="4" custScaleY="77026" custLinFactY="-5735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5E7B8-E45A-40D0-B735-839835C631AA}" type="pres">
      <dgm:prSet presAssocID="{9760DB10-25E3-4FEE-8DF3-98F4D89C8055}" presName="spacer" presStyleCnt="0"/>
      <dgm:spPr/>
      <dgm:t>
        <a:bodyPr/>
        <a:lstStyle/>
        <a:p>
          <a:endParaRPr lang="en-US"/>
        </a:p>
      </dgm:t>
    </dgm:pt>
    <dgm:pt modelId="{0998A8BA-069D-48D7-AEEE-B77EEAD63BC5}" type="pres">
      <dgm:prSet presAssocID="{9E5D0F14-D162-4A04-B8C2-27B418186E63}" presName="parentText" presStyleLbl="node1" presStyleIdx="2" presStyleCnt="4" custScaleY="89137" custLinFactY="-44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26D12-416F-436D-B2BF-237B9109F0A4}" type="pres">
      <dgm:prSet presAssocID="{7AE9CB0D-4BCB-4AE9-869D-366D65AF4191}" presName="spacer" presStyleCnt="0"/>
      <dgm:spPr/>
    </dgm:pt>
    <dgm:pt modelId="{731A9118-0330-49FB-B1EC-06FC738B341D}" type="pres">
      <dgm:prSet presAssocID="{ED7B8DE8-D2AA-4981-B72C-EA573AEB880F}" presName="parentText" presStyleLbl="node1" presStyleIdx="3" presStyleCnt="4" custScaleY="51911" custLinFactY="-54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026537-620F-4AEF-A9F6-547B10CAF4BB}" type="presOf" srcId="{9E5D0F14-D162-4A04-B8C2-27B418186E63}" destId="{0998A8BA-069D-48D7-AEEE-B77EEAD63BC5}" srcOrd="0" destOrd="0" presId="urn:microsoft.com/office/officeart/2005/8/layout/vList2"/>
    <dgm:cxn modelId="{8BED2397-2929-436B-8910-3291F482AEF0}" srcId="{7B0205CE-022E-4F73-B5BD-7F97479B5E9C}" destId="{AABE8659-3107-499C-8B5E-695C3C470246}" srcOrd="1" destOrd="0" parTransId="{6C1A8EA8-2C13-47A7-8DF6-A6DCEBA27F13}" sibTransId="{9760DB10-25E3-4FEE-8DF3-98F4D89C8055}"/>
    <dgm:cxn modelId="{8D8E119B-D882-43E5-B0EE-DFA9198B5E93}" srcId="{7B0205CE-022E-4F73-B5BD-7F97479B5E9C}" destId="{9E5D0F14-D162-4A04-B8C2-27B418186E63}" srcOrd="2" destOrd="0" parTransId="{19EA2B2F-00DC-4114-8B36-E6C54AEA7659}" sibTransId="{7AE9CB0D-4BCB-4AE9-869D-366D65AF4191}"/>
    <dgm:cxn modelId="{9B0CFA85-AE89-43E7-AB0D-EC9DB37F600C}" type="presOf" srcId="{AABE8659-3107-499C-8B5E-695C3C470246}" destId="{50997E90-96FB-4FC3-A258-D07FF1822AC4}" srcOrd="0" destOrd="0" presId="urn:microsoft.com/office/officeart/2005/8/layout/vList2"/>
    <dgm:cxn modelId="{107E8103-265D-4108-8913-9AF3B7996FD6}" type="presOf" srcId="{77D6B6AB-DCFB-4AFA-8732-64BBC45089BE}" destId="{D441DC8E-5EDE-4185-BD84-C41D7121982D}" srcOrd="0" destOrd="0" presId="urn:microsoft.com/office/officeart/2005/8/layout/vList2"/>
    <dgm:cxn modelId="{5FDB527B-39F7-442F-9B0F-88F797314D9A}" type="presOf" srcId="{7B0205CE-022E-4F73-B5BD-7F97479B5E9C}" destId="{3AD692FD-CCC8-42DB-843A-D9061B235F60}" srcOrd="0" destOrd="0" presId="urn:microsoft.com/office/officeart/2005/8/layout/vList2"/>
    <dgm:cxn modelId="{A79E5733-7C57-4953-99F9-1C5019CE322E}" srcId="{7B0205CE-022E-4F73-B5BD-7F97479B5E9C}" destId="{ED7B8DE8-D2AA-4981-B72C-EA573AEB880F}" srcOrd="3" destOrd="0" parTransId="{D8269091-C2A6-4EAB-80EA-84004ABC3D15}" sibTransId="{05394010-7AEE-4E67-9184-3B9BF68DF14E}"/>
    <dgm:cxn modelId="{C6BD6D48-628B-42F3-AEA7-E94343BA7C8F}" srcId="{7B0205CE-022E-4F73-B5BD-7F97479B5E9C}" destId="{77D6B6AB-DCFB-4AFA-8732-64BBC45089BE}" srcOrd="0" destOrd="0" parTransId="{513E3146-8B71-4985-B02F-ECD7C5B2B2C1}" sibTransId="{1F8BC735-9B5B-4464-952B-9C5991AA1158}"/>
    <dgm:cxn modelId="{7A9ACCCB-2923-4618-8E19-A85B488D5EE0}" type="presOf" srcId="{ED7B8DE8-D2AA-4981-B72C-EA573AEB880F}" destId="{731A9118-0330-49FB-B1EC-06FC738B341D}" srcOrd="0" destOrd="0" presId="urn:microsoft.com/office/officeart/2005/8/layout/vList2"/>
    <dgm:cxn modelId="{82BBCCE6-6F99-44FC-A9E7-C3AF4DAA82F9}" type="presParOf" srcId="{3AD692FD-CCC8-42DB-843A-D9061B235F60}" destId="{D441DC8E-5EDE-4185-BD84-C41D7121982D}" srcOrd="0" destOrd="0" presId="urn:microsoft.com/office/officeart/2005/8/layout/vList2"/>
    <dgm:cxn modelId="{5D223B19-C619-42A0-8154-95D9013963FA}" type="presParOf" srcId="{3AD692FD-CCC8-42DB-843A-D9061B235F60}" destId="{AD252E35-FF92-4D7E-BBA0-662E105FF838}" srcOrd="1" destOrd="0" presId="urn:microsoft.com/office/officeart/2005/8/layout/vList2"/>
    <dgm:cxn modelId="{9FFB8DBE-3628-4330-9612-E2250B9F0374}" type="presParOf" srcId="{3AD692FD-CCC8-42DB-843A-D9061B235F60}" destId="{50997E90-96FB-4FC3-A258-D07FF1822AC4}" srcOrd="2" destOrd="0" presId="urn:microsoft.com/office/officeart/2005/8/layout/vList2"/>
    <dgm:cxn modelId="{9E0478FD-FD85-42F2-9A1A-85A05894A36B}" type="presParOf" srcId="{3AD692FD-CCC8-42DB-843A-D9061B235F60}" destId="{E1B5E7B8-E45A-40D0-B735-839835C631AA}" srcOrd="3" destOrd="0" presId="urn:microsoft.com/office/officeart/2005/8/layout/vList2"/>
    <dgm:cxn modelId="{582ACF29-0C1A-4D57-9C8B-CD9B0C95C7A6}" type="presParOf" srcId="{3AD692FD-CCC8-42DB-843A-D9061B235F60}" destId="{0998A8BA-069D-48D7-AEEE-B77EEAD63BC5}" srcOrd="4" destOrd="0" presId="urn:microsoft.com/office/officeart/2005/8/layout/vList2"/>
    <dgm:cxn modelId="{0736F5B9-1CD5-41BD-B3E5-3A4899C1FCB1}" type="presParOf" srcId="{3AD692FD-CCC8-42DB-843A-D9061B235F60}" destId="{19A26D12-416F-436D-B2BF-237B9109F0A4}" srcOrd="5" destOrd="0" presId="urn:microsoft.com/office/officeart/2005/8/layout/vList2"/>
    <dgm:cxn modelId="{1021663D-170E-4B28-81F4-73E6628D5FA2}" type="presParOf" srcId="{3AD692FD-CCC8-42DB-843A-D9061B235F60}" destId="{731A9118-0330-49FB-B1EC-06FC738B34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13129-750C-4DB1-9F08-0A068CA3A9E1}">
      <dsp:nvSpPr>
        <dsp:cNvPr id="0" name=""/>
        <dsp:cNvSpPr/>
      </dsp:nvSpPr>
      <dsp:spPr>
        <a:xfrm>
          <a:off x="0" y="8174"/>
          <a:ext cx="140386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1:1 Match</a:t>
          </a:r>
          <a:endParaRPr lang="en-IN" sz="1600" u="sng" kern="1200" dirty="0"/>
        </a:p>
      </dsp:txBody>
      <dsp:txXfrm>
        <a:off x="18734" y="26908"/>
        <a:ext cx="1366398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1DC8E-5EDE-4185-BD84-C41D7121982D}">
      <dsp:nvSpPr>
        <dsp:cNvPr id="0" name=""/>
        <dsp:cNvSpPr/>
      </dsp:nvSpPr>
      <dsp:spPr>
        <a:xfrm>
          <a:off x="0" y="56065"/>
          <a:ext cx="9776033" cy="8907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latin typeface="+mj-lt"/>
            </a:rPr>
            <a:t>Wipe Finger with Wet Cloth/Sponge,  if dry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</a:rPr>
            <a:t>(</a:t>
          </a:r>
          <a:r>
            <a:rPr kumimoji="0" lang="en-IN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rPr>
            <a:t>If excessively wet, wipe dry)</a:t>
          </a:r>
          <a:endParaRPr lang="en-IN" sz="2400" b="1" kern="1200" dirty="0" smtClean="0">
            <a:latin typeface="+mj-lt"/>
          </a:endParaRPr>
        </a:p>
      </dsp:txBody>
      <dsp:txXfrm>
        <a:off x="43485" y="99550"/>
        <a:ext cx="9689063" cy="803826"/>
      </dsp:txXfrm>
    </dsp:sp>
    <dsp:sp modelId="{50997E90-96FB-4FC3-A258-D07FF1822AC4}">
      <dsp:nvSpPr>
        <dsp:cNvPr id="0" name=""/>
        <dsp:cNvSpPr/>
      </dsp:nvSpPr>
      <dsp:spPr>
        <a:xfrm>
          <a:off x="0" y="1249720"/>
          <a:ext cx="9776033" cy="9228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latin typeface="+mj-lt"/>
            </a:rPr>
            <a:t>Using </a:t>
          </a:r>
          <a:r>
            <a:rPr lang="en-IN" sz="2400" b="1" kern="1200" dirty="0" smtClean="0">
              <a:latin typeface="+mj-lt"/>
            </a:rPr>
            <a:t>Best Finger for Authentication and Combination of Two Fingers for </a:t>
          </a:r>
          <a:r>
            <a:rPr lang="en-IN" sz="2400" b="1" kern="1200" dirty="0" smtClean="0">
              <a:latin typeface="+mj-lt"/>
            </a:rPr>
            <a:t>Authentication (Fusion) in case Authentication fails with first finger.</a:t>
          </a:r>
          <a:endParaRPr lang="en-IN" sz="2400" b="1" kern="1200" dirty="0" smtClean="0">
            <a:latin typeface="+mj-lt"/>
          </a:endParaRPr>
        </a:p>
      </dsp:txBody>
      <dsp:txXfrm>
        <a:off x="45049" y="1294769"/>
        <a:ext cx="9685935" cy="832735"/>
      </dsp:txXfrm>
    </dsp:sp>
    <dsp:sp modelId="{0998A8BA-069D-48D7-AEEE-B77EEAD63BC5}">
      <dsp:nvSpPr>
        <dsp:cNvPr id="0" name=""/>
        <dsp:cNvSpPr/>
      </dsp:nvSpPr>
      <dsp:spPr>
        <a:xfrm>
          <a:off x="0" y="2372017"/>
          <a:ext cx="9776033" cy="10679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latin typeface="+mj-lt"/>
            </a:rPr>
            <a:t>Error Code </a:t>
          </a:r>
          <a:r>
            <a:rPr lang="en-IN" sz="2400" b="1" kern="1200" dirty="0" smtClean="0">
              <a:latin typeface="+mj-lt"/>
            </a:rPr>
            <a:t>handling- Appropriate Action is required to be taken against various error codes</a:t>
          </a:r>
          <a:endParaRPr lang="en-IN" sz="2400" b="1" kern="1200" dirty="0" smtClean="0">
            <a:latin typeface="+mj-lt"/>
          </a:endParaRPr>
        </a:p>
      </dsp:txBody>
      <dsp:txXfrm>
        <a:off x="52132" y="2424149"/>
        <a:ext cx="9671769" cy="963668"/>
      </dsp:txXfrm>
    </dsp:sp>
    <dsp:sp modelId="{731A9118-0330-49FB-B1EC-06FC738B341D}">
      <dsp:nvSpPr>
        <dsp:cNvPr id="0" name=""/>
        <dsp:cNvSpPr/>
      </dsp:nvSpPr>
      <dsp:spPr>
        <a:xfrm>
          <a:off x="0" y="3612324"/>
          <a:ext cx="9776033" cy="6219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latin typeface="+mj-lt"/>
            </a:rPr>
            <a:t>Issue reporting, tracking and resolution </a:t>
          </a:r>
          <a:endParaRPr lang="en-IN" sz="2400" b="1" kern="1200" dirty="0" smtClean="0">
            <a:latin typeface="+mj-lt"/>
          </a:endParaRPr>
        </a:p>
      </dsp:txBody>
      <dsp:txXfrm>
        <a:off x="30360" y="3642684"/>
        <a:ext cx="9715313" cy="561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3639B-7B38-43C7-B81D-B4A913BA0651}" type="datetimeFigureOut">
              <a:rPr lang="en-IN" smtClean="0"/>
              <a:pPr/>
              <a:t>22-02-2017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C5D4A-1416-433A-B298-177AAB1B655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967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>
              <a:latin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EC7B-428E-46A2-A63A-B3331D73AE68}" type="slidenum">
              <a:rPr lang="en-IN" smtClean="0">
                <a:solidFill>
                  <a:prstClr val="black"/>
                </a:solidFill>
              </a:rPr>
              <a:pPr/>
              <a:t>7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69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C5D4A-1416-433A-B298-177AAB1B655F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2836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>
              <a:latin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EC7B-428E-46A2-A63A-B3331D73AE68}" type="slidenum">
              <a:rPr lang="en-IN" smtClean="0">
                <a:solidFill>
                  <a:prstClr val="black"/>
                </a:solidFill>
              </a:rPr>
              <a:pPr/>
              <a:t>11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03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>
              <a:latin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EC7B-428E-46A2-A63A-B3331D73AE68}" type="slidenum">
              <a:rPr lang="en-IN" smtClean="0">
                <a:solidFill>
                  <a:prstClr val="black"/>
                </a:solidFill>
              </a:rPr>
              <a:pPr/>
              <a:t>12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18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>
              <a:latin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EC7B-428E-46A2-A63A-B3331D73AE68}" type="slidenum">
              <a:rPr lang="en-IN" smtClean="0">
                <a:solidFill>
                  <a:prstClr val="black"/>
                </a:solidFill>
              </a:rPr>
              <a:pPr/>
              <a:t>14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63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>
              <a:latin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EC7B-428E-46A2-A63A-B3331D73AE68}" type="slidenum">
              <a:rPr lang="en-IN" smtClean="0">
                <a:solidFill>
                  <a:prstClr val="black"/>
                </a:solidFill>
              </a:rPr>
              <a:pPr/>
              <a:t>15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10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D74E-2FA6-405F-AFFB-4367CBF30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CF91-2FB4-49A9-BB49-9EE6809050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10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E001-971E-414A-AC08-895ADD1134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F420-86B8-4556-91A1-29101FCACE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71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3F49-B0CC-4B92-A3DE-3C7C7262A8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7517-B6D2-46C4-9E35-49C4B009ED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2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D74E-2FA6-405F-AFFB-4367CBF30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CF91-2FB4-49A9-BB49-9EE6809050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498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10" y="274639"/>
            <a:ext cx="11685319" cy="853519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10" y="1128159"/>
            <a:ext cx="11685319" cy="499800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4B91-6AE3-4FFC-B427-3C4BB33048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5F3B-5AFC-47A3-AB56-87CCE97F4E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25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F0E5-6BA5-45B8-A8AA-5C97BF1D2E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8809-DD69-4533-8A7F-2596715FD7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55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7AD7-5223-43AE-BF79-B2D5E9D162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0F4C-04C9-4D75-8888-0200F5E348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94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7303-50EF-4B6D-A7CD-BB1E69EDBE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57A6-6C03-4078-9F75-9B7F85ABF3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995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E8E-AB29-482B-944C-9162136903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42E2-3DC1-4060-88EF-399A77172D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114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0B03-B5DA-4121-B05E-031F83D36F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6643-4BC4-4A97-8820-6DD81AFADD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78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FEE4-480E-4BD0-ADCC-61AC020D90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787A-C256-43B8-BAC0-EB5B0A32A7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95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10" y="274639"/>
            <a:ext cx="11685319" cy="853519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10" y="1128159"/>
            <a:ext cx="11685319" cy="499800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4B91-6AE3-4FFC-B427-3C4BB33048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5F3B-5AFC-47A3-AB56-87CCE97F4E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216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EF46-7BA6-4203-B05E-FFDBF3E3FC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A8D8-00C7-4B1B-A071-235BAB0E1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553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E001-971E-414A-AC08-895ADD1134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F420-86B8-4556-91A1-29101FCACE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099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3F49-B0CC-4B92-A3DE-3C7C7262A8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7517-B6D2-46C4-9E35-49C4B009ED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476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D74E-2FA6-405F-AFFB-4367CBF30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CF91-2FB4-49A9-BB49-9EE6809050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559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10" y="274639"/>
            <a:ext cx="11685319" cy="853519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10" y="1128159"/>
            <a:ext cx="11685319" cy="499800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4B91-6AE3-4FFC-B427-3C4BB33048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5F3B-5AFC-47A3-AB56-87CCE97F4E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450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F0E5-6BA5-45B8-A8AA-5C97BF1D2E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8809-DD69-4533-8A7F-2596715FD7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221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7AD7-5223-43AE-BF79-B2D5E9D162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0F4C-04C9-4D75-8888-0200F5E348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298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7303-50EF-4B6D-A7CD-BB1E69EDBE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57A6-6C03-4078-9F75-9B7F85ABF3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540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E8E-AB29-482B-944C-9162136903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42E2-3DC1-4060-88EF-399A77172D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945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0B03-B5DA-4121-B05E-031F83D36F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6643-4BC4-4A97-8820-6DD81AFADD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52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F0E5-6BA5-45B8-A8AA-5C97BF1D2E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8809-DD69-4533-8A7F-2596715FD7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250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FEE4-480E-4BD0-ADCC-61AC020D90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787A-C256-43B8-BAC0-EB5B0A32A7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901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EF46-7BA6-4203-B05E-FFDBF3E3FC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A8D8-00C7-4B1B-A071-235BAB0E1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971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E001-971E-414A-AC08-895ADD1134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F420-86B8-4556-91A1-29101FCACE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083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3F49-B0CC-4B92-A3DE-3C7C7262A8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7517-B6D2-46C4-9E35-49C4B009ED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411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D74E-2FA6-405F-AFFB-4367CBF30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CF91-2FB4-49A9-BB49-9EE6809050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632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10" y="274639"/>
            <a:ext cx="11685319" cy="853519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10" y="1128159"/>
            <a:ext cx="11685319" cy="499800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4B91-6AE3-4FFC-B427-3C4BB33048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5F3B-5AFC-47A3-AB56-87CCE97F4E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347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F0E5-6BA5-45B8-A8AA-5C97BF1D2E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8809-DD69-4533-8A7F-2596715FD7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516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7AD7-5223-43AE-BF79-B2D5E9D162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0F4C-04C9-4D75-8888-0200F5E348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462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7303-50EF-4B6D-A7CD-BB1E69EDBE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57A6-6C03-4078-9F75-9B7F85ABF3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15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E8E-AB29-482B-944C-9162136903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42E2-3DC1-4060-88EF-399A77172D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41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7AD7-5223-43AE-BF79-B2D5E9D162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0F4C-04C9-4D75-8888-0200F5E348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801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0B03-B5DA-4121-B05E-031F83D36F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6643-4BC4-4A97-8820-6DD81AFADD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776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FEE4-480E-4BD0-ADCC-61AC020D90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787A-C256-43B8-BAC0-EB5B0A32A7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086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EF46-7BA6-4203-B05E-FFDBF3E3FC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A8D8-00C7-4B1B-A071-235BAB0E1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785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E001-971E-414A-AC08-895ADD1134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F420-86B8-4556-91A1-29101FCACE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300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3F49-B0CC-4B92-A3DE-3C7C7262A8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7517-B6D2-46C4-9E35-49C4B009ED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714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4208464"/>
            <a:ext cx="4318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 userDrawn="1"/>
        </p:nvCxnSpPr>
        <p:spPr>
          <a:xfrm>
            <a:off x="2235200" y="1981200"/>
            <a:ext cx="9956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>
            <a:off x="0" y="3424238"/>
            <a:ext cx="9956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567" y="1945369"/>
            <a:ext cx="10363200" cy="1470025"/>
          </a:xfrm>
        </p:spPr>
        <p:txBody>
          <a:bodyPr/>
          <a:lstStyle>
            <a:lvl1pPr>
              <a:defRPr sz="4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29000"/>
            <a:ext cx="8534400" cy="8382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1" smtClean="0">
                <a:latin typeface="Century Gothic" pitchFamily="34" charset="0"/>
              </a:defRPr>
            </a:lvl1pPr>
          </a:lstStyle>
          <a:p>
            <a:pPr>
              <a:defRPr/>
            </a:pPr>
            <a:fld id="{BE46AFD4-C922-4172-B119-44238FB6CF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1" dirty="0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 smtClean="0">
                <a:latin typeface="Century Gothic" pitchFamily="34" charset="0"/>
              </a:defRPr>
            </a:lvl1pPr>
          </a:lstStyle>
          <a:p>
            <a:pPr>
              <a:defRPr/>
            </a:pPr>
            <a:fld id="{BC5E204C-801B-405A-BF5A-ADBC962846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6" descr="Templat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6281739"/>
            <a:ext cx="49635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2949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1300" y="373064"/>
            <a:ext cx="17208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 userDrawn="1"/>
        </p:nvCxnSpPr>
        <p:spPr>
          <a:xfrm>
            <a:off x="0" y="1446213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  <a:lvl2pPr>
              <a:defRPr b="1">
                <a:latin typeface="Century Gothic" pitchFamily="34" charset="0"/>
              </a:defRPr>
            </a:lvl2pPr>
            <a:lvl3pPr>
              <a:defRPr b="1">
                <a:latin typeface="Century Gothic" pitchFamily="34" charset="0"/>
              </a:defRPr>
            </a:lvl3pPr>
            <a:lvl4pPr>
              <a:defRPr b="1">
                <a:latin typeface="Century Gothic" pitchFamily="34" charset="0"/>
              </a:defRPr>
            </a:lvl4pPr>
            <a:lvl5pPr>
              <a:defRPr b="1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F7D6-653E-4CC7-99D0-E061BA7839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53FF-A791-466B-A182-24BDA2A750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6" descr="Templat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6281739"/>
            <a:ext cx="49635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10826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45584-6D57-45FB-A213-1E976EA9B3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FD336-CAD2-4360-AA6A-ACDE5DB651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947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7935-605B-4A0E-9651-5D20FC931E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10AE-7E57-4687-8F50-76FC94EC4F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66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E303-EE54-42CE-A00A-960F36DA82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086B-C0C5-4134-9302-DA4E4816CA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17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7303-50EF-4B6D-A7CD-BB1E69EDBE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57A6-6C03-4078-9F75-9B7F85ABF3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3933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B1C3-AF9D-43D4-8EC9-A38EAD7D0E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9AA2-F599-43A8-A90E-805B59E187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783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0CD11-FC01-4673-85F8-0673526D5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AB8B-B19E-4A78-9126-54742CA644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0430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9702-F8B9-4BAE-89E0-B1A2C99B5C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77FA-B813-4095-B170-8169911259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967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3490-7794-45C8-A5FC-B15A5E9911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FA26-0809-4965-9E74-D70BB6A7B0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363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2814-1962-4EFF-AA04-39D7B370B1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9495-BD0A-4C7B-995A-901327ABC8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457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F216-590A-4A9E-B5B6-DC29BF7EB1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1307-37ED-48DE-AAD7-5E8BEB35E6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75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E8E-AB29-482B-944C-9162136903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42E2-3DC1-4060-88EF-399A77172D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36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0B03-B5DA-4121-B05E-031F83D36F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6643-4BC4-4A97-8820-6DD81AFADD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78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FEE4-480E-4BD0-ADCC-61AC020D90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787A-C256-43B8-BAC0-EB5B0A32A7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3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EF46-7BA6-4203-B05E-FFDBF3E3FC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A8D8-00C7-4B1B-A071-235BAB0E1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1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1B6957F-BAF9-4B4D-B03E-571D75D0A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A6A3FC8-C6A5-499F-8746-0FE96FF25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Templat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7000" y="6218240"/>
            <a:ext cx="5588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nglish Aadhaar Log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8245" y="6052341"/>
            <a:ext cx="1519809" cy="7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95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1B6957F-BAF9-4B4D-B03E-571D75D0A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A6A3FC8-C6A5-499F-8746-0FE96FF25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Templat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7000" y="6218240"/>
            <a:ext cx="5588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nglish Aadhaar Log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8245" y="6052341"/>
            <a:ext cx="1519809" cy="7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577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1B6957F-BAF9-4B4D-B03E-571D75D0A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A6A3FC8-C6A5-499F-8746-0FE96FF25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Templat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7000" y="6218240"/>
            <a:ext cx="5588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nglish Aadhaar Log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8245" y="6052341"/>
            <a:ext cx="1519809" cy="7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94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1B6957F-BAF9-4B4D-B03E-571D75D0A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A6A3FC8-C6A5-499F-8746-0FE96FF25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Templat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7000" y="6218240"/>
            <a:ext cx="5588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nglish Aadhaar Log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8245" y="6052341"/>
            <a:ext cx="1519809" cy="7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04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3BA892-4689-4167-8B8E-6C37516525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A89E4-236E-4CB1-A786-E31D5C0A49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Template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7000" y="6281739"/>
            <a:ext cx="496358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664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95959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rgbClr val="595959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rgbClr val="595959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595959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b="1" kern="1200">
          <a:solidFill>
            <a:srgbClr val="595959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b="1" kern="1200">
          <a:solidFill>
            <a:srgbClr val="595959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B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135"/>
            <a:ext cx="12192000" cy="61053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17866" y="2123786"/>
            <a:ext cx="8335108" cy="850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</a:rPr>
              <a:t>Error Handling </a:t>
            </a:r>
          </a:p>
        </p:txBody>
      </p:sp>
    </p:spTree>
    <p:extLst>
      <p:ext uri="{BB962C8B-B14F-4D97-AF65-F5344CB8AC3E}">
        <p14:creationId xmlns:p14="http://schemas.microsoft.com/office/powerpoint/2010/main" xmlns="" val="22236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76" y="31747"/>
            <a:ext cx="7769225" cy="7197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</a:rPr>
              <a:t>Response/ Error Codes-List 1</a:t>
            </a:r>
          </a:p>
        </p:txBody>
      </p:sp>
      <p:sp>
        <p:nvSpPr>
          <p:cNvPr id="17410" name="AutoShape 2" descr="http://t1.gstatic.com/images?q=tbn:ANd9GcS9pXb0FRwQ_kD3EiyNHHdVx0neaGNxyOpVUzs_mxekIS1q8Z0&amp;t=1&amp;usg=__6Zpi8wTc3t0CK5Z_YARsAVh4EyM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79576" y="751488"/>
          <a:ext cx="8836025" cy="6008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511"/>
                <a:gridCol w="2696597"/>
                <a:gridCol w="4923917"/>
              </a:tblGrid>
              <a:tr h="788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Authentication_Error/</a:t>
                      </a:r>
                      <a:r>
                        <a:rPr lang="te-IN" sz="1400" dirty="0" smtClean="0">
                          <a:effectLst/>
                        </a:rPr>
                        <a:t> </a:t>
                      </a:r>
                      <a:r>
                        <a:rPr lang="te-IN" sz="1400" dirty="0">
                          <a:effectLst/>
                        </a:rPr>
                        <a:t>ఆధీకృత తప్పొప్పుల కోడ్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Authentication_Error_Description/</a:t>
                      </a:r>
                      <a:r>
                        <a:rPr lang="te-IN" sz="1400" dirty="0">
                          <a:effectLst/>
                        </a:rPr>
                        <a:t>ఆధీకృత తప్పొప్పుల వివరణ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Action to be taken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ctr"/>
                </a:tc>
              </a:tr>
              <a:tr h="1486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300</a:t>
                      </a:r>
                      <a:endParaRPr lang="en-IN" sz="2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Biometric data did not match</a:t>
                      </a:r>
                      <a:r>
                        <a:rPr lang="te-IN" sz="1400" dirty="0">
                          <a:effectLst/>
                        </a:rPr>
                        <a:t>/ బయోమెట్రిక్ డేటా మేచ్ కాలేదు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correct Beneficiary and correct seeding of UID, please try again.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Else, correct the Aadhaar Seeding in Dbase.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e-I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సీడింగ్ సరిగా వుంటే తిరిగి ప్రయత్నించండి. లేనట్లయితే డేటా బేస్ లో ఆధార్ సీడింగ్ సరిచేయండి.</a:t>
                      </a:r>
                      <a:endParaRPr lang="en-I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b"/>
                </a:tc>
              </a:tr>
              <a:tr h="11381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562</a:t>
                      </a:r>
                      <a:endParaRPr lang="en-IN" sz="2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Timestamp Value in Device is not Matching</a:t>
                      </a:r>
                      <a:r>
                        <a:rPr lang="te-IN" sz="1400" dirty="0">
                          <a:effectLst/>
                        </a:rPr>
                        <a:t>/ డివైస్ లో ఇవ్వబడిన టైం స్టాంప్ మాచ్ కాలేదు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Stamp Value in the Tablet is Not Matching with the CIDR Server Time. Check the device clock time.</a:t>
                      </a:r>
                      <a:r>
                        <a:rPr lang="te-I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సి.ఐ.డి.ర్ సర్వర్ లో రికార్డు అయిన టైం తో టాబ్లెట్ లో ఇవ్వబడిన టైం </a:t>
                      </a:r>
                      <a:r>
                        <a:rPr lang="te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స్టాంప్ మాచ్ కాలేదు. డివైస్ క్లాక్ టైం సరి చూసుకోవలెను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b"/>
                </a:tc>
              </a:tr>
              <a:tr h="8535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800</a:t>
                      </a:r>
                      <a:endParaRPr lang="en-IN" sz="2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Invalid biometric data </a:t>
                      </a:r>
                      <a:r>
                        <a:rPr lang="te-IN" sz="1400">
                          <a:effectLst/>
                        </a:rPr>
                        <a:t>/బయోమెట్రిక్ డేటా సరియైనది కాదు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Try again or contact Technical Support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te-I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టెక్నికల్ సపోర్ట్ ను సంప్రదించండి </a:t>
                      </a:r>
                      <a:r>
                        <a:rPr lang="te-I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లేదా తిరిగి ప్రయత్నించండి. </a:t>
                      </a:r>
                      <a:endParaRPr lang="en-I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466" marR="61466" marT="0" marB="0" anchor="b"/>
                </a:tc>
              </a:tr>
              <a:tr h="15092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811</a:t>
                      </a:r>
                      <a:endParaRPr lang="en-IN" sz="2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Missing biometric data in CIDR for the given Aadhaar number</a:t>
                      </a:r>
                      <a:r>
                        <a:rPr lang="te-IN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/ ఇవ్వబడిన ఆధార్ నెంబర్ కు సంభందించి బయోమెట్రిక్ డేటా సి.ఐ.డి.ర్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  </a:t>
                      </a:r>
                      <a:r>
                        <a:rPr lang="te-IN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లో</a:t>
                      </a:r>
                      <a:r>
                        <a:rPr lang="te-IN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Gautami"/>
                          <a:ea typeface="Calibri"/>
                          <a:cs typeface="Gautami"/>
                        </a:rPr>
                        <a:t>లభించుట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Gautami"/>
                          <a:ea typeface="Calibri"/>
                          <a:cs typeface="Gautami"/>
                        </a:rPr>
                        <a:t>లేదు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.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During enrolment, corresponding Biometric (Finger Print/IRIS) might not have captured. Beneficiary to go for Biometric update.</a:t>
                      </a:r>
                      <a:r>
                        <a:rPr lang="te-IN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/నమోదు సమయంలో వుండాల్సిన బయోమెట్రిక్ (</a:t>
                      </a:r>
                      <a:r>
                        <a:rPr lang="te-IN" sz="1400" b="1" dirty="0">
                          <a:effectLst/>
                          <a:latin typeface="Calibri"/>
                          <a:ea typeface="Calibri"/>
                          <a:cs typeface="Gautami"/>
                        </a:rPr>
                        <a:t>వ్రేలి ముద్ర </a:t>
                      </a:r>
                      <a:r>
                        <a:rPr lang="te-IN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/ఐరిస్) డేటా లేదు /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autami"/>
                          <a:ea typeface="Calibri"/>
                          <a:cs typeface="Gautami"/>
                        </a:rPr>
                        <a:t>లేదా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autami"/>
                          <a:ea typeface="Calibri"/>
                          <a:cs typeface="Gautami"/>
                        </a:rPr>
                        <a:t>స్వీకరించ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autami"/>
                          <a:ea typeface="Calibri"/>
                          <a:cs typeface="Gautami"/>
                        </a:rPr>
                        <a:t>లేదు</a:t>
                      </a:r>
                      <a:r>
                        <a:rPr lang="te-IN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. </a:t>
                      </a:r>
                      <a:r>
                        <a:rPr lang="te-IN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లబ్ధిదారుడు బయోమెట్రిక్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Gautami"/>
                          <a:ea typeface="Calibri"/>
                          <a:cs typeface="Gautami"/>
                        </a:rPr>
                        <a:t>అప్డేట్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 </a:t>
                      </a:r>
                      <a:r>
                        <a:rPr lang="te-IN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 చేయించుకోవాలి. 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 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2401" y="6593947"/>
            <a:ext cx="5041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*CIDR –Central Identity Data Repository (Aadhaar Database)</a:t>
            </a:r>
            <a:endParaRPr lang="en-IN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IN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2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6286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</a:rPr>
              <a:t>Response/Error Codes-List 2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7410" name="AutoShape 2" descr="http://t1.gstatic.com/images?q=tbn:ANd9GcS9pXb0FRwQ_kD3EiyNHHdVx0neaGNxyOpVUzs_mxekIS1q8Z0&amp;t=1&amp;usg=__6Zpi8wTc3t0CK5Z_YARsAVh4EyM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93430" y="838200"/>
          <a:ext cx="8745970" cy="5502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3123"/>
                <a:gridCol w="2669114"/>
                <a:gridCol w="4873733"/>
              </a:tblGrid>
              <a:tr h="1192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Authentication_Error/</a:t>
                      </a:r>
                      <a:r>
                        <a:rPr lang="te-IN" sz="1400" dirty="0" smtClean="0">
                          <a:effectLst/>
                        </a:rPr>
                        <a:t> </a:t>
                      </a:r>
                      <a:r>
                        <a:rPr lang="te-IN" sz="1400" dirty="0">
                          <a:effectLst/>
                        </a:rPr>
                        <a:t>ఆధీకృత తప్పొప్పుల కోడ్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Authentication_Error_Description/</a:t>
                      </a:r>
                      <a:r>
                        <a:rPr lang="te-IN" sz="1400" dirty="0">
                          <a:effectLst/>
                        </a:rPr>
                        <a:t>ఆధీకృత తప్పొప్పుల వివరణ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Action to be taken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1466" marR="61466" marT="0" marB="0" anchor="ctr"/>
                </a:tc>
              </a:tr>
              <a:tr h="149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996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Aadhaar Cancelled </a:t>
                      </a:r>
                      <a:r>
                        <a:rPr lang="te-IN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ఆధార్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utami"/>
                          <a:ea typeface="Calibri"/>
                          <a:cs typeface="Gautami"/>
                        </a:rPr>
                        <a:t>రద్దు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utami"/>
                          <a:ea typeface="Calibri"/>
                          <a:cs typeface="Gautami"/>
                        </a:rPr>
                        <a:t>చేయబడినది. 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Cancelled for Aadhaar Re-enrolment. Beneficiary to go for new Enrolment.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e-IN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ఆధార్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utami"/>
                          <a:ea typeface="Calibri"/>
                          <a:cs typeface="Gautami"/>
                        </a:rPr>
                        <a:t>రద్దు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utami"/>
                          <a:ea typeface="Calibri"/>
                          <a:cs typeface="Gautami"/>
                        </a:rPr>
                        <a:t>చేయబడినది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.</a:t>
                      </a:r>
                      <a:r>
                        <a:rPr lang="te-IN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 తిరిగి నమోదు చేసుకోవలెను. 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 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80" marR="68580" marT="0" marB="0" anchor="b"/>
                </a:tc>
              </a:tr>
              <a:tr h="1834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997</a:t>
                      </a:r>
                      <a:endParaRPr lang="en-IN" sz="2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Aadhaar Suspended </a:t>
                      </a:r>
                      <a:r>
                        <a:rPr lang="te-IN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ఆధార్ సస్పెండయినది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Suspended for Biometric Update. Beneficiary has to go for Biometric update at Aadhaar Enrolment Center</a:t>
                      </a:r>
                      <a:r>
                        <a:rPr lang="te-IN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/ సస్పెండ్ అయినది కావున </a:t>
                      </a:r>
                      <a:r>
                        <a:rPr lang="te-IN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లబ్ధిదారుడు నమోదు కేంద్రానికి వెళ్లి బయోమెట్రిక్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autami"/>
                          <a:ea typeface="Calibri"/>
                          <a:cs typeface="Gautami"/>
                        </a:rPr>
                        <a:t>అప్డేట్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 </a:t>
                      </a:r>
                      <a:r>
                        <a:rPr lang="te-IN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 చేయించు కోవలెను.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 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80" marR="68580" marT="0" marB="0" anchor="b"/>
                </a:tc>
              </a:tr>
              <a:tr h="894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998</a:t>
                      </a:r>
                      <a:endParaRPr lang="en-IN" sz="2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Invalid Aadhaar number </a:t>
                      </a:r>
                      <a:r>
                        <a:rPr lang="te-IN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ఆధార్ నెంబర్ సరియైనది  కాదు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Aadhaar number does not exist. No such UID.</a:t>
                      </a:r>
                      <a:r>
                        <a:rPr lang="te-IN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 ఈ </a:t>
                      </a:r>
                      <a:r>
                        <a:rPr lang="te-IN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ఆధార్ నెంబర్ మనుగడ లో లేదు.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Gautami"/>
                        </a:rPr>
                        <a:t> 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Gautam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95800" y="6357583"/>
            <a:ext cx="573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* UID- Unique identification number (Aadhaar number)</a:t>
            </a:r>
            <a:endParaRPr lang="en-IN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IN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6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17866" y="2123786"/>
            <a:ext cx="8335108" cy="850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</a:rPr>
              <a:t>     Steps to improve Authentication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19885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t1.gstatic.com/images?q=tbn:ANd9GcS9pXb0FRwQ_kD3EiyNHHdVx0neaGNxyOpVUzs_mxekIS1q8Z0&amp;t=1&amp;usg=__6Zpi8wTc3t0CK5Z_YARsAVh4EyM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409826" y="174623"/>
            <a:ext cx="7458075" cy="8535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/>
              </a:rPr>
              <a:t>Best Finger Detection (BFD)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8288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5000" y="51054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5800" y="51816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1" y="1600201"/>
            <a:ext cx="38195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77000" y="4191001"/>
            <a:ext cx="38290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449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831" y="0"/>
            <a:ext cx="8229600" cy="7572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/>
              </a:rPr>
              <a:t>Two finger authentication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7410" name="AutoShape 2" descr="http://t1.gstatic.com/images?q=tbn:ANd9GcS9pXb0FRwQ_kD3EiyNHHdVx0neaGNxyOpVUzs_mxekIS1q8Z0&amp;t=1&amp;usg=__6Zpi8wTc3t0CK5Z_YARsAVh4EyM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1654765" y="956921"/>
            <a:ext cx="10444470" cy="5157280"/>
            <a:chOff x="130765" y="956921"/>
            <a:chExt cx="10444470" cy="5157280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34" y="2608200"/>
              <a:ext cx="1272996" cy="82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0765" y="3607741"/>
              <a:ext cx="19526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9752" y="1542296"/>
              <a:ext cx="883262" cy="10831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3275856" y="1559136"/>
              <a:ext cx="1224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Capture first best finger of the resident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58811" y="2636912"/>
              <a:ext cx="3816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</a:rPr>
                <a:t>If No, Step2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35696" y="2732727"/>
              <a:ext cx="644728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71800" y="956921"/>
              <a:ext cx="1728192" cy="33855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Step 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37632" y="1484784"/>
              <a:ext cx="104248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Wingdings 3" pitchFamily="18" charset="2"/>
                </a:rPr>
                <a:t>[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71800" y="2685113"/>
              <a:ext cx="1512168" cy="33855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1600" b="1" baseline="30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</a:t>
              </a:r>
              <a:r>
                <a:rPr lang="en-US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Best Finger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80112" y="1556792"/>
              <a:ext cx="1584176" cy="107721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</a:rPr>
                <a:t>Single Finger </a:t>
              </a:r>
            </a:p>
            <a:p>
              <a:r>
                <a:rPr lang="en-US" sz="1600" b="1" dirty="0">
                  <a:solidFill>
                    <a:prstClr val="black"/>
                  </a:solidFill>
                </a:rPr>
                <a:t>Authentication using 1</a:t>
              </a:r>
              <a:r>
                <a:rPr lang="en-US" sz="1600" b="1" baseline="30000" dirty="0">
                  <a:solidFill>
                    <a:prstClr val="black"/>
                  </a:solidFill>
                </a:rPr>
                <a:t>st</a:t>
              </a:r>
              <a:r>
                <a:rPr lang="en-US" sz="1600" b="1" dirty="0">
                  <a:solidFill>
                    <a:prstClr val="black"/>
                  </a:solidFill>
                </a:rPr>
                <a:t>  best finger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64288" y="1412776"/>
              <a:ext cx="644728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=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01335" y="1700196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YES </a:t>
              </a: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7744" y="4395901"/>
              <a:ext cx="883262" cy="10831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3131840" y="4293096"/>
              <a:ext cx="12241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Capture second  best finger of the resident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71800" y="3789040"/>
              <a:ext cx="1728192" cy="33855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Step 2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93616" y="4338389"/>
              <a:ext cx="104248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Wingdings 3" pitchFamily="18" charset="2"/>
                </a:rPr>
                <a:t>[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71800" y="5538718"/>
              <a:ext cx="1512168" cy="33855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1600" b="1" baseline="30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</a:t>
              </a:r>
              <a:r>
                <a:rPr lang="en-US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Best Finger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36096" y="4265801"/>
              <a:ext cx="1584176" cy="1323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</a:rPr>
                <a:t>Two Finger </a:t>
              </a:r>
            </a:p>
            <a:p>
              <a:r>
                <a:rPr lang="en-US" sz="1600" b="1" dirty="0">
                  <a:solidFill>
                    <a:prstClr val="black"/>
                  </a:solidFill>
                </a:rPr>
                <a:t>Authentication</a:t>
              </a:r>
            </a:p>
            <a:p>
              <a:r>
                <a:rPr lang="en-US" sz="1600" b="1" dirty="0">
                  <a:solidFill>
                    <a:prstClr val="black"/>
                  </a:solidFill>
                </a:rPr>
                <a:t>Using 1</a:t>
              </a:r>
              <a:r>
                <a:rPr lang="en-US" sz="1600" b="1" baseline="30000" dirty="0">
                  <a:solidFill>
                    <a:prstClr val="black"/>
                  </a:solidFill>
                </a:rPr>
                <a:t>st</a:t>
              </a:r>
              <a:r>
                <a:rPr lang="en-US" sz="1600" b="1" dirty="0">
                  <a:solidFill>
                    <a:prstClr val="black"/>
                  </a:solidFill>
                </a:rPr>
                <a:t> best and 2</a:t>
              </a:r>
              <a:r>
                <a:rPr lang="en-US" sz="1600" b="1" baseline="30000" dirty="0">
                  <a:solidFill>
                    <a:prstClr val="black"/>
                  </a:solidFill>
                </a:rPr>
                <a:t>nd</a:t>
              </a:r>
              <a:r>
                <a:rPr lang="en-US" sz="1600" b="1" dirty="0">
                  <a:solidFill>
                    <a:prstClr val="black"/>
                  </a:solidFill>
                </a:rPr>
                <a:t> best fingers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20272" y="4266381"/>
              <a:ext cx="644728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=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57319" y="4517300"/>
              <a:ext cx="17281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YES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63184" y="5590981"/>
              <a:ext cx="3816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</a:rPr>
                <a:t>If No, Repeat Step1</a:t>
              </a: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7350" y="3581400"/>
            <a:ext cx="192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1" y="1524000"/>
            <a:ext cx="1019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1" y="4343402"/>
            <a:ext cx="942975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812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677" y="1981200"/>
            <a:ext cx="3688446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5714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524000" y="2886891"/>
            <a:ext cx="9144000" cy="0"/>
          </a:xfrm>
          <a:prstGeom prst="line">
            <a:avLst/>
          </a:prstGeom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45351" y="2377439"/>
            <a:ext cx="6925101" cy="58477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charset="0"/>
                <a:cs typeface="Arial" charset="0"/>
              </a:rPr>
              <a:t>Aadhaar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charset="0"/>
                <a:cs typeface="Arial" charset="0"/>
              </a:rPr>
              <a:t> Authentication - Introduction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271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46046"/>
            <a:ext cx="8229600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effectLst/>
              </a:rPr>
              <a:t>Aadhaar Authentication</a:t>
            </a:r>
            <a:endParaRPr lang="en-IN" b="1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5211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IN" sz="2400" dirty="0"/>
              <a:t>Aadhaar authentication is the process wherein</a:t>
            </a:r>
          </a:p>
          <a:p>
            <a:pPr lvl="1">
              <a:lnSpc>
                <a:spcPct val="150000"/>
              </a:lnSpc>
            </a:pPr>
            <a:r>
              <a:rPr lang="en-IN" sz="2400" dirty="0"/>
              <a:t>Aadhaar number, along with other attributes (biometrics, demographics or OTP) is submitted to UIDAI’s Central Identities Data Repository (CIDR) for verification</a:t>
            </a:r>
          </a:p>
          <a:p>
            <a:pPr lvl="1">
              <a:lnSpc>
                <a:spcPct val="150000"/>
              </a:lnSpc>
            </a:pPr>
            <a:r>
              <a:rPr lang="en-IN" sz="2400" dirty="0"/>
              <a:t>CIDR verifies whether the data submitted matches the data available in CIDR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CIDR responds with a only “yes/no”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No personal identity information is returned as part of the response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17777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640906" y="2554505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48" name="TextBox 11"/>
          <p:cNvSpPr txBox="1"/>
          <p:nvPr/>
        </p:nvSpPr>
        <p:spPr>
          <a:xfrm>
            <a:off x="8552926" y="2449661"/>
            <a:ext cx="1538304" cy="1692771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</a:rPr>
              <a:t>YES</a:t>
            </a:r>
            <a:r>
              <a:rPr lang="en-US" sz="4000" baseline="30000" dirty="0">
                <a:solidFill>
                  <a:prstClr val="black"/>
                </a:solidFill>
              </a:rPr>
              <a:t> ***</a:t>
            </a:r>
            <a:endParaRPr lang="en-US" sz="40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  OR</a:t>
            </a:r>
            <a:endParaRPr lang="en-US" sz="5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</a:rPr>
              <a:t>NO</a:t>
            </a:r>
            <a:endParaRPr lang="en-IN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2542" y="6082755"/>
            <a:ext cx="1974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**OTP – One Time Pin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37758" y="88895"/>
            <a:ext cx="8763989" cy="8535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sz="4000" b="1" dirty="0">
                <a:effectLst/>
              </a:rPr>
              <a:t>Aadhaar Authentication at a Glance</a:t>
            </a:r>
            <a:endParaRPr lang="en-US" sz="4000" b="1" dirty="0"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5919" y="5771335"/>
            <a:ext cx="3845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*and/or – Single or multi-factor authentication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9415" y="6380927"/>
            <a:ext cx="562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***Yes/No – Would enable service provider to take business decision</a:t>
            </a:r>
          </a:p>
        </p:txBody>
      </p:sp>
      <p:sp>
        <p:nvSpPr>
          <p:cNvPr id="34" name="Flowchart: Magnetic Disk 33"/>
          <p:cNvSpPr/>
          <p:nvPr/>
        </p:nvSpPr>
        <p:spPr>
          <a:xfrm>
            <a:off x="7840285" y="1020651"/>
            <a:ext cx="1088539" cy="987051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CIDR</a:t>
            </a:r>
            <a:endParaRPr lang="en-IN" sz="12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18489" y="1298714"/>
            <a:ext cx="5830863" cy="435335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6" name="Picture 35" descr="fingerprint - 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1814" y="1534288"/>
            <a:ext cx="11430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7" name="Rectangle 36"/>
          <p:cNvSpPr/>
          <p:nvPr/>
        </p:nvSpPr>
        <p:spPr>
          <a:xfrm>
            <a:off x="3933070" y="2701096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</a:p>
        </p:txBody>
      </p:sp>
      <p:sp>
        <p:nvSpPr>
          <p:cNvPr id="38" name="TextBox 6"/>
          <p:cNvSpPr txBox="1"/>
          <p:nvPr/>
        </p:nvSpPr>
        <p:spPr>
          <a:xfrm>
            <a:off x="4793822" y="3109336"/>
            <a:ext cx="252028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Demographics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Name, Gender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DOB, Address, …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55777" y="4683773"/>
            <a:ext cx="116679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OTP</a:t>
            </a:r>
            <a:r>
              <a:rPr lang="en-US" sz="2400" baseline="30000" dirty="0">
                <a:solidFill>
                  <a:prstClr val="black"/>
                </a:solidFill>
              </a:rPr>
              <a:t>**</a:t>
            </a:r>
            <a:endParaRPr lang="en-US" sz="2400" b="1" baseline="300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" name="Picture 39" descr="sampleiri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596" y="1593688"/>
            <a:ext cx="1146498" cy="108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518" y="2688784"/>
            <a:ext cx="1272996" cy="8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5550" y="3638032"/>
            <a:ext cx="1952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2"/>
          <p:cNvSpPr txBox="1"/>
          <p:nvPr/>
        </p:nvSpPr>
        <p:spPr>
          <a:xfrm>
            <a:off x="4379898" y="2724200"/>
            <a:ext cx="319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and/or*</a:t>
            </a:r>
          </a:p>
        </p:txBody>
      </p:sp>
      <p:sp>
        <p:nvSpPr>
          <p:cNvPr id="53" name="TextBox 12"/>
          <p:cNvSpPr txBox="1"/>
          <p:nvPr/>
        </p:nvSpPr>
        <p:spPr>
          <a:xfrm>
            <a:off x="4373274" y="4254808"/>
            <a:ext cx="319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and/or</a:t>
            </a:r>
          </a:p>
        </p:txBody>
      </p:sp>
      <p:cxnSp>
        <p:nvCxnSpPr>
          <p:cNvPr id="54" name="Curved Connector 53"/>
          <p:cNvCxnSpPr>
            <a:stCxn id="35" idx="3"/>
            <a:endCxn id="34" idx="2"/>
          </p:cNvCxnSpPr>
          <p:nvPr/>
        </p:nvCxnSpPr>
        <p:spPr>
          <a:xfrm flipV="1">
            <a:off x="7449352" y="1514176"/>
            <a:ext cx="390933" cy="19612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34" idx="4"/>
            <a:endCxn id="48" idx="0"/>
          </p:cNvCxnSpPr>
          <p:nvPr/>
        </p:nvCxnSpPr>
        <p:spPr>
          <a:xfrm>
            <a:off x="8928824" y="1514176"/>
            <a:ext cx="393255" cy="93548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/>
          <p:cNvGraphicFramePr/>
          <p:nvPr/>
        </p:nvGraphicFramePr>
        <p:xfrm>
          <a:off x="8914756" y="1034718"/>
          <a:ext cx="1403866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6920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17866" y="2123786"/>
            <a:ext cx="8335108" cy="1776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</a:rPr>
              <a:t>Authentication- Advisory for </a:t>
            </a:r>
            <a:r>
              <a:rPr lang="en-US" sz="4400" b="1" dirty="0" smtClean="0">
                <a:solidFill>
                  <a:prstClr val="black"/>
                </a:solidFill>
              </a:rPr>
              <a:t>Users </a:t>
            </a:r>
            <a:r>
              <a:rPr lang="en-US" sz="4400" b="1" dirty="0">
                <a:solidFill>
                  <a:prstClr val="black"/>
                </a:solidFill>
              </a:rPr>
              <a:t>: Best Practices </a:t>
            </a:r>
          </a:p>
        </p:txBody>
      </p:sp>
    </p:spTree>
    <p:extLst>
      <p:ext uri="{BB962C8B-B14F-4D97-AF65-F5344CB8AC3E}">
        <p14:creationId xmlns:p14="http://schemas.microsoft.com/office/powerpoint/2010/main" xmlns="" val="31595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868714" cy="4884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sz="3600" b="1" dirty="0">
                <a:effectLst/>
              </a:rPr>
              <a:t>Authentication best practices for </a:t>
            </a:r>
            <a:r>
              <a:rPr lang="en-IN" sz="3600" b="1" dirty="0" smtClean="0">
                <a:effectLst/>
              </a:rPr>
              <a:t>FP  </a:t>
            </a:r>
            <a:r>
              <a:rPr lang="en-IN" sz="2700" b="1" dirty="0" smtClean="0">
                <a:effectLst/>
              </a:rPr>
              <a:t> (Do’s &amp; </a:t>
            </a:r>
            <a:r>
              <a:rPr lang="en-IN" sz="2700" b="1" dirty="0" err="1" smtClean="0">
                <a:effectLst/>
              </a:rPr>
              <a:t>Dont’s</a:t>
            </a:r>
            <a:r>
              <a:rPr lang="en-IN" sz="2700" b="1" dirty="0" smtClean="0">
                <a:effectLst/>
              </a:rPr>
              <a:t>)</a:t>
            </a:r>
            <a:endParaRPr lang="en-IN" sz="2700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11" y="605118"/>
            <a:ext cx="11569489" cy="62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17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868" y="160338"/>
            <a:ext cx="9673053" cy="8535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/>
              </a:rPr>
              <a:t>Biometric Iris Auth. </a:t>
            </a:r>
            <a:r>
              <a:rPr lang="en-US" sz="4000" b="1" dirty="0" smtClean="0">
                <a:solidFill>
                  <a:schemeClr val="tx1"/>
                </a:solidFill>
                <a:effectLst/>
              </a:rPr>
              <a:t>Guidelines </a:t>
            </a:r>
            <a:r>
              <a:rPr lang="en-IN" sz="2700" b="1" dirty="0">
                <a:effectLst/>
              </a:rPr>
              <a:t>(Do’s &amp; </a:t>
            </a:r>
            <a:r>
              <a:rPr lang="en-IN" sz="2700" b="1" dirty="0" err="1">
                <a:effectLst/>
              </a:rPr>
              <a:t>Dont’s</a:t>
            </a:r>
            <a:r>
              <a:rPr lang="en-IN" sz="2700" b="1" dirty="0">
                <a:effectLst/>
              </a:rPr>
              <a:t>)</a:t>
            </a:r>
            <a:endParaRPr lang="en-US" sz="27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7410" name="AutoShape 2" descr="http://t1.gstatic.com/images?q=tbn:ANd9GcS9pXb0FRwQ_kD3EiyNHHdVx0neaGNxyOpVUzs_mxekIS1q8Z0&amp;t=1&amp;usg=__6Zpi8wTc3t0CK5Z_YARsAVh4EyM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UID_RO_HYD_SUP10\Desktop\IR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1781" y="1257298"/>
            <a:ext cx="9056111" cy="498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2" y="160335"/>
            <a:ext cx="9717976" cy="10298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sz="4000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Authentication – Best </a:t>
            </a:r>
            <a:r>
              <a:rPr lang="en-IN" sz="40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Practices</a:t>
            </a:r>
            <a:endParaRPr lang="en-IN" sz="4000" b="1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4890188"/>
              </p:ext>
            </p:extLst>
          </p:nvPr>
        </p:nvGraphicFramePr>
        <p:xfrm>
          <a:off x="725715" y="1360650"/>
          <a:ext cx="9776033" cy="491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1599" y="1543239"/>
            <a:ext cx="588044" cy="1011702"/>
            <a:chOff x="0" y="2669"/>
            <a:chExt cx="588044" cy="840062"/>
          </a:xfrm>
        </p:grpSpPr>
        <p:sp>
          <p:nvSpPr>
            <p:cNvPr id="6" name="Chevron 5"/>
            <p:cNvSpPr/>
            <p:nvPr/>
          </p:nvSpPr>
          <p:spPr>
            <a:xfrm rot="5400000">
              <a:off x="-126009" y="128678"/>
              <a:ext cx="840062" cy="588043"/>
            </a:xfrm>
            <a:prstGeom prst="chevron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1" y="296691"/>
              <a:ext cx="588043" cy="252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700" b="0" kern="1200" dirty="0" smtClean="0"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599" y="2672793"/>
            <a:ext cx="588044" cy="1052042"/>
            <a:chOff x="0" y="1040798"/>
            <a:chExt cx="588044" cy="840062"/>
          </a:xfrm>
        </p:grpSpPr>
        <p:sp>
          <p:nvSpPr>
            <p:cNvPr id="9" name="Chevron 8"/>
            <p:cNvSpPr/>
            <p:nvPr/>
          </p:nvSpPr>
          <p:spPr>
            <a:xfrm rot="5400000">
              <a:off x="-126009" y="1166807"/>
              <a:ext cx="840062" cy="588043"/>
            </a:xfrm>
            <a:prstGeom prst="chevron">
              <a:avLst/>
            </a:prstGeom>
          </p:spPr>
          <p:style>
            <a:lnRef idx="2">
              <a:schemeClr val="accent5">
                <a:hueOff val="-2483469"/>
                <a:satOff val="9953"/>
                <a:lumOff val="2157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1" y="1334820"/>
              <a:ext cx="588043" cy="252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800" kern="1200" dirty="0" smtClean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1599" y="3842686"/>
            <a:ext cx="588044" cy="957914"/>
            <a:chOff x="0" y="1968759"/>
            <a:chExt cx="588044" cy="840062"/>
          </a:xfrm>
        </p:grpSpPr>
        <p:sp>
          <p:nvSpPr>
            <p:cNvPr id="12" name="Chevron 11"/>
            <p:cNvSpPr/>
            <p:nvPr/>
          </p:nvSpPr>
          <p:spPr>
            <a:xfrm rot="5400000">
              <a:off x="-126009" y="2094768"/>
              <a:ext cx="840062" cy="588043"/>
            </a:xfrm>
            <a:prstGeom prst="chevron">
              <a:avLst/>
            </a:pr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1" y="2262781"/>
              <a:ext cx="588043" cy="252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800" kern="1200" dirty="0" smtClean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1599" y="4918450"/>
            <a:ext cx="588044" cy="963058"/>
            <a:chOff x="0" y="3683231"/>
            <a:chExt cx="588044" cy="840062"/>
          </a:xfrm>
        </p:grpSpPr>
        <p:sp>
          <p:nvSpPr>
            <p:cNvPr id="15" name="Chevron 14"/>
            <p:cNvSpPr/>
            <p:nvPr/>
          </p:nvSpPr>
          <p:spPr>
            <a:xfrm rot="5400000">
              <a:off x="-126009" y="3809240"/>
              <a:ext cx="840062" cy="588043"/>
            </a:xfrm>
            <a:prstGeom prst="chevron">
              <a:avLst/>
            </a:pr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4"/>
            <p:cNvSpPr/>
            <p:nvPr/>
          </p:nvSpPr>
          <p:spPr>
            <a:xfrm>
              <a:off x="1" y="3977253"/>
              <a:ext cx="588043" cy="252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800" b="0" kern="1200" dirty="0" smtClean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73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90" y="50163"/>
            <a:ext cx="8945490" cy="850900"/>
          </a:xfr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/>
                <a:latin typeface="Calibri"/>
              </a:rPr>
              <a:t>Pre-cautionary For Attendance -Authentication </a:t>
            </a:r>
            <a:r>
              <a:rPr lang="en-US" sz="3600" b="1" dirty="0">
                <a:solidFill>
                  <a:schemeClr val="tx1"/>
                </a:solidFill>
                <a:effectLst/>
                <a:latin typeface="Calibri"/>
              </a:rPr>
              <a:t>using Tablets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5C04-FE65-47E0-9E86-4011AC4FA7B8}" type="slidenum">
              <a:rPr lang="en-IN" smtClean="0">
                <a:solidFill>
                  <a:prstClr val="black"/>
                </a:solidFill>
              </a:rPr>
              <a:pPr/>
              <a:t>9</a:t>
            </a:fld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036" y="1295400"/>
            <a:ext cx="8126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2440065"/>
            <a:ext cx="90742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 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2789" y="972979"/>
            <a:ext cx="8835917" cy="5324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version of the APP is to be installed .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Sufficient Signal Strength during Authentication. Use of Dual Sim Feature  (One SIM ON at a time to save Battery)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</a:t>
            </a:r>
            <a:r>
              <a:rPr lang="en-I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case signal strength may be there, but data connection may not work.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Un-Productive Programs/Application in Tablet, this may impact Authentication.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Email Client Configurations. Should not run while Authentication app is on.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proper Power and Battery Backup.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Proper Physical Connections to Devices.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3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- English Aadhaar Logo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- English Aadhaar Logo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plate - English Aadhaar Logo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plate - English Aadhaar Logo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732</Words>
  <Application>Microsoft Office PowerPoint</Application>
  <PresentationFormat>Custom</PresentationFormat>
  <Paragraphs>135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Template - English Aadhaar Logo (1)</vt:lpstr>
      <vt:lpstr>1_Template - English Aadhaar Logo (1)</vt:lpstr>
      <vt:lpstr>2_Template - English Aadhaar Logo (1)</vt:lpstr>
      <vt:lpstr>3_Template - English Aadhaar Logo (1)</vt:lpstr>
      <vt:lpstr>Office Theme</vt:lpstr>
      <vt:lpstr>Slide 1</vt:lpstr>
      <vt:lpstr>Slide 2</vt:lpstr>
      <vt:lpstr>Aadhaar Authentication</vt:lpstr>
      <vt:lpstr>Aadhaar Authentication at a Glance</vt:lpstr>
      <vt:lpstr>Slide 5</vt:lpstr>
      <vt:lpstr>Authentication best practices for FP   (Do’s &amp; Dont’s)</vt:lpstr>
      <vt:lpstr>Biometric Iris Auth. Guidelines (Do’s &amp; Dont’s)</vt:lpstr>
      <vt:lpstr>Authentication – Best Practices</vt:lpstr>
      <vt:lpstr>Pre-cautionary For Attendance -Authentication using Tablets </vt:lpstr>
      <vt:lpstr>Slide 10</vt:lpstr>
      <vt:lpstr>Response/ Error Codes-List 1</vt:lpstr>
      <vt:lpstr>Response/Error Codes-List 2</vt:lpstr>
      <vt:lpstr>Slide 13</vt:lpstr>
      <vt:lpstr>Best Finger Detection (BFD)</vt:lpstr>
      <vt:lpstr>Two finger authentication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Aadhaar Authentication</dc:title>
  <dc:creator>Giridhar UIDAI-ROH</dc:creator>
  <cp:lastModifiedBy>Sirish Gudimetla</cp:lastModifiedBy>
  <cp:revision>23</cp:revision>
  <dcterms:created xsi:type="dcterms:W3CDTF">2017-02-13T06:41:46Z</dcterms:created>
  <dcterms:modified xsi:type="dcterms:W3CDTF">2017-02-22T05:32:44Z</dcterms:modified>
</cp:coreProperties>
</file>